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mothernet.newbelgium.com/Operations/QA/Shared%20Documents/Packaging%20quality/Warped%20carrier%20info-%202009%20YT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'[Warped carrier info- 2009 YTD.xlsx]Warped Carriers by Month'!$E$1</c:f>
              <c:strCache>
                <c:ptCount val="1"/>
                <c:pt idx="0">
                  <c:v>% Warped Carriers</c:v>
                </c:pt>
              </c:strCache>
            </c:strRef>
          </c:tx>
          <c:cat>
            <c:strRef>
              <c:f>'[Warped carrier info- 2009 YTD.xlsx]Warped Carriers by Month'!$A$2:$A$12</c:f>
              <c:strCache>
                <c:ptCount val="10"/>
                <c:pt idx="0">
                  <c:v>Jan-09</c:v>
                </c:pt>
                <c:pt idx="1">
                  <c:v>Feb-09</c:v>
                </c:pt>
                <c:pt idx="2">
                  <c:v>Mar-09</c:v>
                </c:pt>
                <c:pt idx="3">
                  <c:v>Apr-09</c:v>
                </c:pt>
                <c:pt idx="4">
                  <c:v>May-09</c:v>
                </c:pt>
                <c:pt idx="5">
                  <c:v>Jun-09</c:v>
                </c:pt>
                <c:pt idx="6">
                  <c:v>Jul-09</c:v>
                </c:pt>
                <c:pt idx="7">
                  <c:v>Aug-09</c:v>
                </c:pt>
                <c:pt idx="8">
                  <c:v>Sep-09</c:v>
                </c:pt>
                <c:pt idx="9">
                  <c:v>Oct-09</c:v>
                </c:pt>
              </c:strCache>
            </c:strRef>
          </c:cat>
          <c:val>
            <c:numRef>
              <c:f>'[Warped carrier info- 2009 YTD.xlsx]Warped Carriers by Month'!$E$2:$E$12</c:f>
              <c:numCache>
                <c:formatCode>0.00%</c:formatCode>
                <c:ptCount val="10"/>
                <c:pt idx="0">
                  <c:v>3.3323526749343711E-2</c:v>
                </c:pt>
                <c:pt idx="1">
                  <c:v>3.5922549963199914E-2</c:v>
                </c:pt>
                <c:pt idx="2">
                  <c:v>3.0191350836332839E-2</c:v>
                </c:pt>
                <c:pt idx="3">
                  <c:v>3.245856353591161E-2</c:v>
                </c:pt>
                <c:pt idx="4">
                  <c:v>3.2359991283504048E-3</c:v>
                </c:pt>
                <c:pt idx="5">
                  <c:v>6.8840087027468091E-3</c:v>
                </c:pt>
                <c:pt idx="6">
                  <c:v>1.0769413239804137E-2</c:v>
                </c:pt>
                <c:pt idx="7">
                  <c:v>4.5999100462035414E-3</c:v>
                </c:pt>
                <c:pt idx="8">
                  <c:v>3.7329753699039247E-3</c:v>
                </c:pt>
                <c:pt idx="9">
                  <c:v>5.9438946662193903E-3</c:v>
                </c:pt>
              </c:numCache>
            </c:numRef>
          </c:val>
        </c:ser>
        <c:axId val="48175744"/>
        <c:axId val="48431488"/>
      </c:barChart>
      <c:catAx>
        <c:axId val="48175744"/>
        <c:scaling>
          <c:orientation val="minMax"/>
        </c:scaling>
        <c:axPos val="b"/>
        <c:tickLblPos val="nextTo"/>
        <c:crossAx val="48431488"/>
        <c:crosses val="autoZero"/>
        <c:auto val="1"/>
        <c:lblAlgn val="ctr"/>
        <c:lblOffset val="100"/>
      </c:catAx>
      <c:valAx>
        <c:axId val="48431488"/>
        <c:scaling>
          <c:orientation val="minMax"/>
        </c:scaling>
        <c:axPos val="l"/>
        <c:majorGridlines/>
        <c:numFmt formatCode="0.00%" sourceLinked="1"/>
        <c:tickLblPos val="nextTo"/>
        <c:crossAx val="4817574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A98F1-C38E-40B5-9C0D-827625E2BB33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1B2F9-152F-4387-A757-F9683288FE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 the highest quality packaging materials can create problems if damaged in the warehouse</a:t>
            </a:r>
          </a:p>
          <a:p>
            <a:r>
              <a:rPr lang="en-US" dirty="0" smtClean="0"/>
              <a:t>As in the six pack carrier example, inventory management plays a large role in material quality</a:t>
            </a:r>
          </a:p>
          <a:p>
            <a:r>
              <a:rPr lang="en-US" dirty="0" smtClean="0"/>
              <a:t>First in, first out systems are commonly used to manage inventory </a:t>
            </a:r>
          </a:p>
          <a:p>
            <a:r>
              <a:rPr lang="en-US" dirty="0" smtClean="0"/>
              <a:t>Less handling reduces opportunities for material damage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1B2F9-152F-4387-A757-F9683288FE5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Checking systems to control</a:t>
            </a:r>
            <a:r>
              <a:rPr lang="en-US" baseline="0" dirty="0" smtClean="0"/>
              <a:t> temperature, storage- stack height- pyramiding, handling, re-packing </a:t>
            </a:r>
          </a:p>
          <a:p>
            <a:r>
              <a:rPr lang="en-US" baseline="0" dirty="0" smtClean="0"/>
              <a:t>Draught beer quality manual- set standards for retail draft beer quality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1B2F9-152F-4387-A757-F9683288FE5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E57980B-F214-4B9A-A56B-4EE97A51FC96}" type="datetimeFigureOut">
              <a:rPr lang="en-US" smtClean="0"/>
              <a:pPr/>
              <a:t>11/9/2009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162821-1AA8-441D-9FA4-6AA517EAE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q.org/" TargetMode="External"/><Relationship Id="rId2" Type="http://schemas.openxmlformats.org/officeDocument/2006/relationships/hyperlink" Target="http://www.draughtquality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baaa.ca/" TargetMode="External"/><Relationship Id="rId5" Type="http://schemas.openxmlformats.org/officeDocument/2006/relationships/hyperlink" Target="http://www.mbaa.com/" TargetMode="External"/><Relationship Id="rId4" Type="http://schemas.openxmlformats.org/officeDocument/2006/relationships/hyperlink" Target="http://www.asbcne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Packaging and Warehouse Quality Assurance: </a:t>
            </a:r>
            <a:r>
              <a:rPr lang="en-US" sz="3900" dirty="0" smtClean="0"/>
              <a:t>The Link between the Brewery and Happy Customers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Perry Dickerson- New Belgium Brewing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the purpose of Packaging QA?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Guarantee business stability and profitability by ensuring consumers get a consistent, delicious product which meets their expectations every time</a:t>
            </a:r>
          </a:p>
          <a:p>
            <a:r>
              <a:rPr lang="en-US" dirty="0" smtClean="0"/>
              <a:t>Assist packaging operations with managing raw material quality, preventing downtime to equipment and saving money on wasted materials</a:t>
            </a:r>
          </a:p>
          <a:p>
            <a:r>
              <a:rPr lang="en-US" dirty="0" smtClean="0"/>
              <a:t>Facilitate process improvements that add value in the form of improved efficiency and higher quality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Warehouse impact on packaging quality- internal warehouse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Three key components for effective warehouse quality management:</a:t>
            </a:r>
          </a:p>
          <a:p>
            <a:pPr lvl="1"/>
            <a:r>
              <a:rPr lang="en-US" dirty="0" smtClean="0"/>
              <a:t>First in, first out- eases inventory control</a:t>
            </a:r>
          </a:p>
          <a:p>
            <a:pPr lvl="1"/>
            <a:r>
              <a:rPr lang="en-US" dirty="0" smtClean="0"/>
              <a:t>Product recall procedure- test for effectiveness</a:t>
            </a:r>
          </a:p>
          <a:p>
            <a:pPr lvl="1"/>
            <a:r>
              <a:rPr lang="en-US" dirty="0" smtClean="0"/>
              <a:t>Segregation of “hold” product- ensure it doesn’t get shipped or material </a:t>
            </a:r>
            <a:r>
              <a:rPr lang="en-US" dirty="0" smtClean="0"/>
              <a:t>used</a:t>
            </a:r>
          </a:p>
          <a:p>
            <a:r>
              <a:rPr lang="en-US" dirty="0" smtClean="0"/>
              <a:t>It is also important to note that the warehouse is the last line of defense for packaging quality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A</a:t>
            </a:r>
            <a:r>
              <a:rPr lang="en-US" dirty="0" smtClean="0"/>
              <a:t>ttentive warehouse workers can sometimes catch packaging quality issues before the product gets to the customer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Distributor warehouse quality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Larger brewers manage distributor quality with auditing</a:t>
            </a:r>
          </a:p>
          <a:p>
            <a:pPr lvl="1"/>
            <a:r>
              <a:rPr lang="en-US" dirty="0" smtClean="0"/>
              <a:t>Temperature</a:t>
            </a:r>
          </a:p>
          <a:p>
            <a:pPr lvl="1"/>
            <a:r>
              <a:rPr lang="en-US" dirty="0" smtClean="0"/>
              <a:t>Product handling and storage</a:t>
            </a:r>
          </a:p>
          <a:p>
            <a:pPr lvl="1"/>
            <a:r>
              <a:rPr lang="en-US" dirty="0" smtClean="0"/>
              <a:t>Re-packing procedures</a:t>
            </a:r>
          </a:p>
          <a:p>
            <a:pPr lvl="1"/>
            <a:r>
              <a:rPr lang="en-US" dirty="0" smtClean="0"/>
              <a:t>Draught line cleaning</a:t>
            </a:r>
          </a:p>
          <a:p>
            <a:r>
              <a:rPr lang="en-US" dirty="0" smtClean="0"/>
              <a:t>Smaller brewers cross their fingers</a:t>
            </a:r>
          </a:p>
          <a:p>
            <a:pPr lvl="1"/>
            <a:r>
              <a:rPr lang="en-US" dirty="0" smtClean="0"/>
              <a:t>Build partnerships</a:t>
            </a:r>
          </a:p>
          <a:p>
            <a:pPr lvl="1"/>
            <a:r>
              <a:rPr lang="en-US" dirty="0" smtClean="0"/>
              <a:t>Reinforce quality standards even if auditing is not an option</a:t>
            </a:r>
          </a:p>
          <a:p>
            <a:pPr lvl="1"/>
            <a:r>
              <a:rPr lang="en-US" dirty="0" smtClean="0"/>
              <a:t>Draught beer quality manual- standards for draught beer management set by consortium of brewers through the Brewers Association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Raw material quality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Modern purchasing transition from lowest cost supplier to more holistic approach</a:t>
            </a:r>
          </a:p>
          <a:p>
            <a:r>
              <a:rPr lang="en-US" dirty="0" smtClean="0"/>
              <a:t>Emphasize partnership aspects, brewers and suppliers benefit from improved quality</a:t>
            </a:r>
          </a:p>
          <a:p>
            <a:r>
              <a:rPr lang="en-US" dirty="0" smtClean="0"/>
              <a:t>Modern statistical tools can be used to drive material quality- process capability around key parameters</a:t>
            </a:r>
          </a:p>
          <a:p>
            <a:r>
              <a:rPr lang="en-US" dirty="0" smtClean="0"/>
              <a:t>Important to understand your process and what key material attributes need to be controlled for compatibility with equipment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pack carrier warp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New Belgium- single six pack erector running at high speed (~135 carriers/ minute)</a:t>
            </a:r>
          </a:p>
          <a:p>
            <a:r>
              <a:rPr lang="en-US" dirty="0" smtClean="0"/>
              <a:t>Erector is sensitive to warped carriers and with no back up machine can effect line performance greatly</a:t>
            </a:r>
          </a:p>
          <a:p>
            <a:r>
              <a:rPr lang="en-US" dirty="0" smtClean="0"/>
              <a:t>Key attribute to carrier erector performance- age of carriers</a:t>
            </a:r>
          </a:p>
          <a:p>
            <a:r>
              <a:rPr lang="en-US" dirty="0" smtClean="0"/>
              <a:t>New process for inventory management implemented with supplier, warped percentage lowered dramatically (from 3.3% to 0.59%)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pack carrier continued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process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Government regulations dictate fill volume control and monitoring</a:t>
            </a:r>
          </a:p>
          <a:p>
            <a:r>
              <a:rPr lang="en-US" dirty="0" smtClean="0"/>
              <a:t>Can seaming is a delicate business and creates large issues quickly if not controlled and tracked</a:t>
            </a:r>
          </a:p>
          <a:p>
            <a:r>
              <a:rPr lang="en-US" dirty="0" smtClean="0"/>
              <a:t>Every brewer is concerned with shelf life, reducing  total packaged oxygen drives extended product life</a:t>
            </a:r>
          </a:p>
          <a:p>
            <a:r>
              <a:rPr lang="en-US" dirty="0" smtClean="0"/>
              <a:t>Sample frequencies should be determined based on individual processes- there is no “one size fits all” solution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class quality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Using statistical process control tools helps to reduce variation, improve consistency and learn about your processes</a:t>
            </a:r>
          </a:p>
          <a:p>
            <a:pPr lvl="1"/>
            <a:r>
              <a:rPr lang="en-US" dirty="0" smtClean="0"/>
              <a:t>Only react to statistically significant results, not every result- better process control</a:t>
            </a:r>
          </a:p>
          <a:p>
            <a:r>
              <a:rPr lang="en-US" dirty="0" smtClean="0"/>
              <a:t>Operator ownership of quality- allows those closest to the process to monitor and make adjustments when necessary</a:t>
            </a:r>
          </a:p>
          <a:p>
            <a:r>
              <a:rPr lang="en-US" dirty="0" smtClean="0"/>
              <a:t>Quality personnel can focus on building systems that sustain gains and attack problems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volume, bottle mold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Close monitoring of fill volumes revealed a step shift and improvement in consistency</a:t>
            </a:r>
          </a:p>
          <a:p>
            <a:r>
              <a:rPr lang="en-US" dirty="0" smtClean="0"/>
              <a:t>Further investigation showed the change resulted from bottle manufacturer using a new bottle mold</a:t>
            </a:r>
          </a:p>
          <a:p>
            <a:r>
              <a:rPr lang="en-US" dirty="0" smtClean="0"/>
              <a:t>Information can be used to help the bottle manufacturer determine when to replace molds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volume continued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8839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6019800" y="2743200"/>
            <a:ext cx="2971800" cy="152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3600" y="2286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bottle mold from vendor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Packaging and warehouse quality assurance is the last line of defense before the consumer gets our products</a:t>
            </a:r>
          </a:p>
          <a:p>
            <a:r>
              <a:rPr lang="en-US" dirty="0" smtClean="0"/>
              <a:t>Proactive quality systems prevent large and costly downstream recalls and negative consumer impressions</a:t>
            </a:r>
          </a:p>
          <a:p>
            <a:r>
              <a:rPr lang="en-US" dirty="0" smtClean="0"/>
              <a:t>Building a strong quality system is the key to consistently maintaining a high quality product and happy customers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Draught beer manual from the Brewers Association:</a:t>
            </a:r>
          </a:p>
          <a:p>
            <a:pPr lvl="1"/>
            <a:r>
              <a:rPr lang="en-US" dirty="0" smtClean="0">
                <a:hlinkClick r:id="rId2"/>
              </a:rPr>
              <a:t>http://www.draughtquality.org/</a:t>
            </a:r>
            <a:endParaRPr lang="en-US" dirty="0" smtClean="0"/>
          </a:p>
          <a:p>
            <a:r>
              <a:rPr lang="en-US" dirty="0" smtClean="0"/>
              <a:t>Statistical and quality management from the American Society for Quality:</a:t>
            </a:r>
          </a:p>
          <a:p>
            <a:pPr lvl="1"/>
            <a:r>
              <a:rPr lang="en-US" dirty="0" smtClean="0">
                <a:hlinkClick r:id="rId3"/>
              </a:rPr>
              <a:t>http://www.ASQ.org/</a:t>
            </a:r>
            <a:endParaRPr lang="en-US" dirty="0" smtClean="0"/>
          </a:p>
          <a:p>
            <a:r>
              <a:rPr lang="en-US" dirty="0" smtClean="0"/>
              <a:t>ASBC: </a:t>
            </a:r>
            <a:r>
              <a:rPr lang="en-US" dirty="0" smtClean="0">
                <a:hlinkClick r:id="rId4"/>
              </a:rPr>
              <a:t>http://www.asbcnet.org/</a:t>
            </a:r>
            <a:endParaRPr lang="en-US" dirty="0" smtClean="0"/>
          </a:p>
          <a:p>
            <a:r>
              <a:rPr lang="en-US" dirty="0" smtClean="0"/>
              <a:t>MBAA: </a:t>
            </a:r>
            <a:r>
              <a:rPr lang="en-US" dirty="0" smtClean="0">
                <a:hlinkClick r:id="rId5"/>
              </a:rPr>
              <a:t>http://www.mbaa.com/</a:t>
            </a:r>
            <a:endParaRPr lang="en-US" dirty="0" smtClean="0"/>
          </a:p>
          <a:p>
            <a:r>
              <a:rPr lang="en-US" dirty="0" smtClean="0"/>
              <a:t>Not to be confused with MBAAA (Manitoba Midget AAA Hockey League): </a:t>
            </a:r>
            <a:r>
              <a:rPr lang="en-US" dirty="0" smtClean="0">
                <a:hlinkClick r:id="rId6"/>
              </a:rPr>
              <a:t>http://www.mbaaa.ca/</a:t>
            </a:r>
            <a:endParaRPr lang="en-US" dirty="0" smtClean="0"/>
          </a:p>
          <a:p>
            <a:r>
              <a:rPr lang="en-US" dirty="0" smtClean="0"/>
              <a:t>Perry Dickerson: pdickerson@newbelgium.com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1865</TotalTime>
  <Words>715</Words>
  <Application>Microsoft Office PowerPoint</Application>
  <PresentationFormat>On-screen Show (4:3)</PresentationFormat>
  <Paragraphs>74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Median</vt:lpstr>
      <vt:lpstr>Packaging and Warehouse Quality Assurance: The Link between the Brewery and Happy Customers </vt:lpstr>
      <vt:lpstr>What’s the purpose of Packaging QA?</vt:lpstr>
      <vt:lpstr>Warehouse impact on packaging quality- internal warehouse</vt:lpstr>
      <vt:lpstr>Distributor warehouse quality </vt:lpstr>
      <vt:lpstr>Raw material quality management</vt:lpstr>
      <vt:lpstr>Six pack carrier warp example</vt:lpstr>
      <vt:lpstr>Six pack carrier continued</vt:lpstr>
      <vt:lpstr>In process quality</vt:lpstr>
      <vt:lpstr>World class quality tools</vt:lpstr>
      <vt:lpstr>Fill volume, bottle mold example</vt:lpstr>
      <vt:lpstr>Fill volume continued</vt:lpstr>
      <vt:lpstr>Summary</vt:lpstr>
      <vt:lpstr>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Packaging and Warehouse Quality Assurance</dc:title>
  <dc:creator>pdickerson</dc:creator>
  <cp:lastModifiedBy>pdickerson</cp:lastModifiedBy>
  <cp:revision>16</cp:revision>
  <dcterms:created xsi:type="dcterms:W3CDTF">2009-11-04T16:02:25Z</dcterms:created>
  <dcterms:modified xsi:type="dcterms:W3CDTF">2009-11-09T16:48:44Z</dcterms:modified>
</cp:coreProperties>
</file>